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82" r:id="rId5"/>
    <p:sldId id="264" r:id="rId6"/>
    <p:sldId id="283" r:id="rId7"/>
    <p:sldId id="259" r:id="rId8"/>
    <p:sldId id="267" r:id="rId9"/>
    <p:sldId id="268" r:id="rId10"/>
    <p:sldId id="284" r:id="rId11"/>
    <p:sldId id="270" r:id="rId12"/>
    <p:sldId id="285" r:id="rId13"/>
    <p:sldId id="286" r:id="rId14"/>
    <p:sldId id="265" r:id="rId15"/>
    <p:sldId id="266" r:id="rId16"/>
    <p:sldId id="271" r:id="rId17"/>
    <p:sldId id="273" r:id="rId18"/>
    <p:sldId id="277" r:id="rId19"/>
    <p:sldId id="274" r:id="rId20"/>
    <p:sldId id="275" r:id="rId21"/>
    <p:sldId id="289" r:id="rId22"/>
    <p:sldId id="276" r:id="rId23"/>
    <p:sldId id="412" r:id="rId24"/>
    <p:sldId id="413" r:id="rId25"/>
    <p:sldId id="415" r:id="rId26"/>
    <p:sldId id="416" r:id="rId27"/>
    <p:sldId id="290" r:id="rId28"/>
    <p:sldId id="417" r:id="rId29"/>
    <p:sldId id="418" r:id="rId30"/>
    <p:sldId id="419" r:id="rId31"/>
    <p:sldId id="278" r:id="rId32"/>
    <p:sldId id="260" r:id="rId33"/>
    <p:sldId id="409" r:id="rId34"/>
    <p:sldId id="421" r:id="rId35"/>
    <p:sldId id="420" r:id="rId36"/>
    <p:sldId id="410" r:id="rId37"/>
    <p:sldId id="411" r:id="rId38"/>
    <p:sldId id="280" r:id="rId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123" d="100"/>
          <a:sy n="123" d="100"/>
        </p:scale>
        <p:origin x="114" y="162"/>
      </p:cViewPr>
      <p:guideLst/>
    </p:cSldViewPr>
  </p:slideViewPr>
  <p:notesTextViewPr>
    <p:cViewPr>
      <p:scale>
        <a:sx n="1" d="1"/>
        <a:sy n="1" d="1"/>
      </p:scale>
      <p:origin x="0" y="0"/>
    </p:cViewPr>
  </p:notesTextViewPr>
  <p:sorterViewPr>
    <p:cViewPr>
      <p:scale>
        <a:sx n="80" d="100"/>
        <a:sy n="80" d="100"/>
      </p:scale>
      <p:origin x="0" y="-30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EBEC3-CAA0-086D-84A3-D27666BF12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651017-EEA3-8DFF-2283-25D9ECAE48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21352D-2C1F-95C2-0E02-8684AF4D60DD}"/>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723B4581-56BB-B0FC-2BAB-CEEEE69E0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62EA0-5546-8D58-F55F-A48A298350CE}"/>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23382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8994-98EB-3431-4DDB-AC945B56D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643B55-E27F-82C9-5756-7ACFF8FB22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CEA2DF-32A4-5B65-6B00-0B75A5B076BD}"/>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DD06FA12-8F57-C65F-A4F2-89C89C36A0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D0BCC2-9BD1-EE32-5CE0-2BEAEE92FA86}"/>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2035220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053E0-4B23-F306-9B18-FC9781CBBF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71C0F8-E81B-F133-D6C8-708395CB40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A7E7B-2D44-026D-CE5C-6C6B5A76B814}"/>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7A8B4756-8198-414D-9B0A-2010302409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AEB93-D67A-EE26-2A27-E178A549F3DC}"/>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3809539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44B54-16D2-9D06-33F4-2F73F8C5DA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56E340-8EDC-F24D-C452-3ABED41F30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81ED60-172B-3ABE-0930-E82DFE10DD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24019C-608D-433D-5B47-E792391C0087}"/>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6" name="Footer Placeholder 5">
            <a:extLst>
              <a:ext uri="{FF2B5EF4-FFF2-40B4-BE49-F238E27FC236}">
                <a16:creationId xmlns:a16="http://schemas.microsoft.com/office/drawing/2014/main" id="{A05AF0D1-E2E1-2332-123B-59C9C65D9F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CB9191-3DAC-D20C-0F89-D613E4BE9073}"/>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3723587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36B1-FB40-4380-96E8-84F5878EA3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8357CC-F919-E212-8147-67BF3E1E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75063F-54CB-1B92-1DD9-9BCD5239FD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5A08FF-BE82-3EEE-D160-C849F3350E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B77938-9555-E1DB-BC71-11DD6F0D3A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F094A0-5873-CBA4-EB30-234B17B9D78E}"/>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8" name="Footer Placeholder 7">
            <a:extLst>
              <a:ext uri="{FF2B5EF4-FFF2-40B4-BE49-F238E27FC236}">
                <a16:creationId xmlns:a16="http://schemas.microsoft.com/office/drawing/2014/main" id="{18694F90-4D0F-42E5-F2F5-F5E66F0B9D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348D9A-E027-6289-264F-0AB96119591D}"/>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1931298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E95B-CE18-E9AB-27E5-3B9FBB9C94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DA3159-22F3-F801-81D2-875AF3D9A126}"/>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4" name="Footer Placeholder 3">
            <a:extLst>
              <a:ext uri="{FF2B5EF4-FFF2-40B4-BE49-F238E27FC236}">
                <a16:creationId xmlns:a16="http://schemas.microsoft.com/office/drawing/2014/main" id="{8B7A1A5C-86BC-30A2-0362-BDE5422477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9761E7-A7B3-1894-A5FC-D29B8F833F50}"/>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4068781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F136AE-A5B3-EA1B-F95D-B3DFC359D27A}"/>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3" name="Footer Placeholder 2">
            <a:extLst>
              <a:ext uri="{FF2B5EF4-FFF2-40B4-BE49-F238E27FC236}">
                <a16:creationId xmlns:a16="http://schemas.microsoft.com/office/drawing/2014/main" id="{510E998A-7C57-BC89-86B3-649CC1FF97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755255-210D-AFE1-B8BD-67877C259E68}"/>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1429852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4D0C-47C8-4100-D986-7257CD0D6E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8EC345-4FF0-F956-08D8-579FB638FA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062BD6-D63A-4A66-2EF7-A00E20154C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366460-A168-F21E-FADF-74B1072AD84E}"/>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6" name="Footer Placeholder 5">
            <a:extLst>
              <a:ext uri="{FF2B5EF4-FFF2-40B4-BE49-F238E27FC236}">
                <a16:creationId xmlns:a16="http://schemas.microsoft.com/office/drawing/2014/main" id="{F4CD0E8B-8947-5FDB-9DFE-4FCFD02218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45176-22D2-DFA8-16A4-14DD3DD3975A}"/>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2430683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A465-D996-F223-C828-159B500EE2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1C085C-5B17-3214-59EF-11CB3FC69C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FC582E-381A-F311-E528-6C6DB3D9FD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5A3777-31F1-F611-272E-AC28634BFEB0}"/>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6" name="Footer Placeholder 5">
            <a:extLst>
              <a:ext uri="{FF2B5EF4-FFF2-40B4-BE49-F238E27FC236}">
                <a16:creationId xmlns:a16="http://schemas.microsoft.com/office/drawing/2014/main" id="{9757B522-F4CC-7820-295A-EE13BF6D7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8BED6-80FE-6373-21FD-4CFD8FA01633}"/>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3102017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0CED-ACEF-3B98-05E6-906A6CB86E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AB7437-5C9F-C6C2-06E0-B16909571C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F7A27-52BD-4347-B8DF-D5D6F8CFA8A8}"/>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22C73D7F-2124-1F2C-20CD-704BDA839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F4B57-3A7E-9F55-FCA5-1F4D90F1F63C}"/>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403794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705CC3-7B02-8376-2262-895E505926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219B5E-CB0A-9BD0-1D5D-53342C021A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35CFB9-D644-C11C-718D-972E30D22033}"/>
              </a:ext>
            </a:extLst>
          </p:cNvPr>
          <p:cNvSpPr>
            <a:spLocks noGrp="1"/>
          </p:cNvSpPr>
          <p:nvPr>
            <p:ph type="dt" sz="half" idx="10"/>
          </p:nvPr>
        </p:nvSpPr>
        <p:spPr/>
        <p:txBody>
          <a:body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5B87C053-E2CF-7612-1A74-810EE6178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93A9C-7628-A23C-E083-452A5B54CBA7}"/>
              </a:ext>
            </a:extLst>
          </p:cNvPr>
          <p:cNvSpPr>
            <a:spLocks noGrp="1"/>
          </p:cNvSpPr>
          <p:nvPr>
            <p:ph type="sldNum" sz="quarter" idx="12"/>
          </p:nvPr>
        </p:nvSpPr>
        <p:spPr/>
        <p:txBody>
          <a:bodyPr/>
          <a:lstStyle/>
          <a:p>
            <a:fld id="{BEAE640A-2517-4014-A258-64980F97A662}" type="slidenum">
              <a:rPr lang="en-US" smtClean="0"/>
              <a:t>‹#›</a:t>
            </a:fld>
            <a:endParaRPr lang="en-US"/>
          </a:p>
        </p:txBody>
      </p:sp>
    </p:spTree>
    <p:extLst>
      <p:ext uri="{BB962C8B-B14F-4D97-AF65-F5344CB8AC3E}">
        <p14:creationId xmlns:p14="http://schemas.microsoft.com/office/powerpoint/2010/main" val="187394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8A6C1F-88D4-8BA6-5D7D-FD642A9284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AEF819-110A-2C83-D777-D858CB1701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30D1E5-1E0F-243F-2A16-386E6351EB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94ECCA-2052-4112-BD6A-69785F9EA9C2}" type="datetimeFigureOut">
              <a:rPr lang="en-US" smtClean="0"/>
              <a:t>10/10/2023</a:t>
            </a:fld>
            <a:endParaRPr lang="en-US"/>
          </a:p>
        </p:txBody>
      </p:sp>
      <p:sp>
        <p:nvSpPr>
          <p:cNvPr id="5" name="Footer Placeholder 4">
            <a:extLst>
              <a:ext uri="{FF2B5EF4-FFF2-40B4-BE49-F238E27FC236}">
                <a16:creationId xmlns:a16="http://schemas.microsoft.com/office/drawing/2014/main" id="{B73E0138-C70C-9C39-5F45-859001E11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E72643-25F2-CCAC-14E3-8C631BA4C0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E640A-2517-4014-A258-64980F97A662}" type="slidenum">
              <a:rPr lang="en-US" smtClean="0"/>
              <a:t>‹#›</a:t>
            </a:fld>
            <a:endParaRPr lang="en-US"/>
          </a:p>
        </p:txBody>
      </p:sp>
    </p:spTree>
    <p:extLst>
      <p:ext uri="{BB962C8B-B14F-4D97-AF65-F5344CB8AC3E}">
        <p14:creationId xmlns:p14="http://schemas.microsoft.com/office/powerpoint/2010/main" val="2472094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nradvine@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6AFEE-FFA1-9135-9199-E9B9B3DBD956}"/>
              </a:ext>
            </a:extLst>
          </p:cNvPr>
          <p:cNvSpPr>
            <a:spLocks noGrp="1"/>
          </p:cNvSpPr>
          <p:nvPr>
            <p:ph type="ctrTitle"/>
          </p:nvPr>
        </p:nvSpPr>
        <p:spPr>
          <a:xfrm>
            <a:off x="1388269" y="93663"/>
            <a:ext cx="9144000" cy="4164012"/>
          </a:xfrm>
        </p:spPr>
        <p:txBody>
          <a:bodyPr>
            <a:normAutofit/>
          </a:bodyPr>
          <a:lstStyle/>
          <a:p>
            <a:r>
              <a:rPr lang="en-US" b="1" dirty="0"/>
              <a:t>Mega-Trends</a:t>
            </a:r>
            <a:br>
              <a:rPr lang="en-US" b="1" dirty="0"/>
            </a:br>
            <a:r>
              <a:rPr lang="en-US" b="1" dirty="0"/>
              <a:t>and </a:t>
            </a:r>
            <a:br>
              <a:rPr lang="en-US" b="1" dirty="0"/>
            </a:br>
            <a:r>
              <a:rPr lang="en-US" b="1" dirty="0"/>
              <a:t>Religious Liberty</a:t>
            </a:r>
            <a:br>
              <a:rPr lang="en-US" b="1" dirty="0"/>
            </a:br>
            <a:endParaRPr lang="en-US" b="1" dirty="0"/>
          </a:p>
        </p:txBody>
      </p:sp>
      <p:sp>
        <p:nvSpPr>
          <p:cNvPr id="3" name="Subtitle 2">
            <a:extLst>
              <a:ext uri="{FF2B5EF4-FFF2-40B4-BE49-F238E27FC236}">
                <a16:creationId xmlns:a16="http://schemas.microsoft.com/office/drawing/2014/main" id="{39FED0B7-4FDE-BED3-A486-BD83DAEB2875}"/>
              </a:ext>
            </a:extLst>
          </p:cNvPr>
          <p:cNvSpPr>
            <a:spLocks noGrp="1"/>
          </p:cNvSpPr>
          <p:nvPr>
            <p:ph type="subTitle" idx="1"/>
          </p:nvPr>
        </p:nvSpPr>
        <p:spPr>
          <a:xfrm>
            <a:off x="1524000" y="5202238"/>
            <a:ext cx="9144000" cy="1655762"/>
          </a:xfrm>
        </p:spPr>
        <p:txBody>
          <a:bodyPr/>
          <a:lstStyle/>
          <a:p>
            <a:r>
              <a:rPr lang="en-US" dirty="0"/>
              <a:t>Dr. Conrad Vine</a:t>
            </a:r>
          </a:p>
          <a:p>
            <a:r>
              <a:rPr lang="en-US" dirty="0">
                <a:hlinkClick r:id="rId2"/>
              </a:rPr>
              <a:t>conradvine@gmail.</a:t>
            </a:r>
            <a:r>
              <a:rPr lang="en-US">
                <a:hlinkClick r:id="rId2"/>
              </a:rPr>
              <a:t>com</a:t>
            </a:r>
            <a:r>
              <a:rPr lang="en-US"/>
              <a:t> </a:t>
            </a:r>
            <a:endParaRPr lang="en-US" dirty="0"/>
          </a:p>
        </p:txBody>
      </p:sp>
    </p:spTree>
    <p:extLst>
      <p:ext uri="{BB962C8B-B14F-4D97-AF65-F5344CB8AC3E}">
        <p14:creationId xmlns:p14="http://schemas.microsoft.com/office/powerpoint/2010/main" val="2554125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 – The Great Reset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418432"/>
            <a:ext cx="12192000" cy="5439568"/>
          </a:xfrm>
        </p:spPr>
        <p:txBody>
          <a:bodyPr/>
          <a:lstStyle/>
          <a:p>
            <a:r>
              <a:rPr lang="en-US" sz="3200" dirty="0"/>
              <a:t>Dr. Klaus Schwab, Founder and Executive Chairman of the World Executive Forum (WEF).</a:t>
            </a:r>
          </a:p>
          <a:p>
            <a:r>
              <a:rPr lang="en-US" sz="3200" dirty="0"/>
              <a:t>The WEF  that meets annually at Davos, Switzerland, and includes the world’s economic, political and cultural elites. </a:t>
            </a:r>
          </a:p>
          <a:p>
            <a:r>
              <a:rPr lang="en-US" sz="3200" dirty="0"/>
              <a:t>“</a:t>
            </a:r>
            <a:r>
              <a:rPr lang="en-US" sz="3200" i="1" dirty="0"/>
              <a:t>COVID-19: The Great Reset,</a:t>
            </a:r>
            <a:r>
              <a:rPr lang="en-US" sz="3200" dirty="0"/>
              <a:t>” Schwab &amp; </a:t>
            </a:r>
            <a:r>
              <a:rPr lang="en-US" sz="3200" dirty="0" err="1"/>
              <a:t>Malleret</a:t>
            </a:r>
            <a:r>
              <a:rPr lang="en-US" sz="3200" dirty="0"/>
              <a:t>, (2020).</a:t>
            </a:r>
          </a:p>
          <a:p>
            <a:r>
              <a:rPr lang="en-US" sz="3200" dirty="0"/>
              <a:t>The purpose is to address the “weaknesses of capitalism” that were allegedly exposed during the COVID pandemic, and to “reimagine our world.”</a:t>
            </a:r>
          </a:p>
          <a:p>
            <a:r>
              <a:rPr lang="en-US" sz="3200" dirty="0"/>
              <a:t>The term “The Great Reset” was coined by the US scholar, Dr. Richard Florida in the aftermath of the 2008 global financial crisis. </a:t>
            </a:r>
          </a:p>
          <a:p>
            <a:pPr marL="0" indent="0">
              <a:buNone/>
            </a:pPr>
            <a:endParaRPr lang="en-US" dirty="0"/>
          </a:p>
          <a:p>
            <a:endParaRPr lang="en-US" dirty="0"/>
          </a:p>
        </p:txBody>
      </p:sp>
    </p:spTree>
    <p:extLst>
      <p:ext uri="{BB962C8B-B14F-4D97-AF65-F5344CB8AC3E}">
        <p14:creationId xmlns:p14="http://schemas.microsoft.com/office/powerpoint/2010/main" val="335483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773907" y="0"/>
            <a:ext cx="10515600" cy="1325563"/>
          </a:xfrm>
        </p:spPr>
        <p:txBody>
          <a:bodyPr/>
          <a:lstStyle/>
          <a:p>
            <a:pPr algn="ctr"/>
            <a:r>
              <a:rPr lang="en-US" b="1" dirty="0"/>
              <a:t>Mega-Trend I – The Great Reset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418432"/>
            <a:ext cx="12192000" cy="5439568"/>
          </a:xfrm>
        </p:spPr>
        <p:txBody>
          <a:bodyPr>
            <a:normAutofit/>
          </a:bodyPr>
          <a:lstStyle/>
          <a:p>
            <a:r>
              <a:rPr lang="en-US" sz="3200" dirty="0"/>
              <a:t>The Great Reset seeks to move us from shareholder capitalism to stakeholder capitalism, in which corporations make decision to benefit all stakeholders and not only their shareholders.</a:t>
            </a:r>
          </a:p>
          <a:p>
            <a:r>
              <a:rPr lang="en-US" sz="3200" dirty="0"/>
              <a:t>To comply, corporations use the Environmental, Social and Governance (ESG) index, a de-facto social credit system for corporations. </a:t>
            </a:r>
          </a:p>
          <a:p>
            <a:r>
              <a:rPr lang="en-US" sz="3200" dirty="0"/>
              <a:t>The ESG index leads to favored (“woke”) and unfavored corporations, with a movement towards monopolization and a handful of dominant corporations, e.g. Amazon, Apple, BlackRock, Facebook, Google, etc. </a:t>
            </a:r>
          </a:p>
        </p:txBody>
      </p:sp>
    </p:spTree>
    <p:extLst>
      <p:ext uri="{BB962C8B-B14F-4D97-AF65-F5344CB8AC3E}">
        <p14:creationId xmlns:p14="http://schemas.microsoft.com/office/powerpoint/2010/main" val="3287566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773907" y="0"/>
            <a:ext cx="10515600" cy="1325563"/>
          </a:xfrm>
        </p:spPr>
        <p:txBody>
          <a:bodyPr/>
          <a:lstStyle/>
          <a:p>
            <a:pPr algn="ctr"/>
            <a:r>
              <a:rPr lang="en-US" b="1" dirty="0"/>
              <a:t>Mega-Trend I – The Great Reset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418432"/>
            <a:ext cx="12192000" cy="5439568"/>
          </a:xfrm>
        </p:spPr>
        <p:txBody>
          <a:bodyPr>
            <a:normAutofit/>
          </a:bodyPr>
          <a:lstStyle/>
          <a:p>
            <a:r>
              <a:rPr lang="en-US" sz="3200" dirty="0"/>
              <a:t>“Fairness” involves lowering the economic status of citizens in developed nations in favor of citizens in lesser-developed nations. </a:t>
            </a:r>
          </a:p>
          <a:p>
            <a:r>
              <a:rPr lang="en-US" sz="3200" dirty="0"/>
              <a:t>Small-Medium Sized Corporations are being squeezed or eliminated. </a:t>
            </a:r>
          </a:p>
          <a:p>
            <a:pPr marL="0" indent="0">
              <a:buNone/>
            </a:pPr>
            <a:endParaRPr lang="en-US" dirty="0"/>
          </a:p>
        </p:txBody>
      </p:sp>
    </p:spTree>
    <p:extLst>
      <p:ext uri="{BB962C8B-B14F-4D97-AF65-F5344CB8AC3E}">
        <p14:creationId xmlns:p14="http://schemas.microsoft.com/office/powerpoint/2010/main" val="2234455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 – The Great Reset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418432"/>
            <a:ext cx="12192000" cy="5439568"/>
          </a:xfrm>
        </p:spPr>
        <p:txBody>
          <a:bodyPr>
            <a:normAutofit/>
          </a:bodyPr>
          <a:lstStyle/>
          <a:p>
            <a:r>
              <a:rPr lang="en-US" sz="3200" dirty="0"/>
              <a:t>Corporations act as agents of the state. The State is augmented by enormous corporate assets. Corporations do not answer to voters at a national level, and with multinational corporations, the state becomes a globalist entity, a de-facto one-world government of states and multi-nationals cooperating to impose their own agenda.  </a:t>
            </a:r>
          </a:p>
          <a:p>
            <a:r>
              <a:rPr lang="en-US" sz="3200" dirty="0"/>
              <a:t>Democracies are transformed into compliant populations of globalist totalitarian corporations, technocrats and bilateral agencies. </a:t>
            </a:r>
          </a:p>
          <a:p>
            <a:endParaRPr lang="en-US" dirty="0"/>
          </a:p>
        </p:txBody>
      </p:sp>
    </p:spTree>
    <p:extLst>
      <p:ext uri="{BB962C8B-B14F-4D97-AF65-F5344CB8AC3E}">
        <p14:creationId xmlns:p14="http://schemas.microsoft.com/office/powerpoint/2010/main" val="1327754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 – The Great Reset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418432"/>
            <a:ext cx="12192000" cy="5439568"/>
          </a:xfrm>
        </p:spPr>
        <p:txBody>
          <a:bodyPr>
            <a:normAutofit/>
          </a:bodyPr>
          <a:lstStyle/>
          <a:p>
            <a:r>
              <a:rPr lang="en-US" sz="3200" dirty="0"/>
              <a:t>Other features of the Great Reset include unrestricted migration, the “right to migrate,” unrestrained monetary expansion of fiat currencies, increasing taxation, increased dependence on the state, reduced individual economic independence, personal carbon allowances, vaccine mandates, and informal social credit schemes (known as “cancel culture” in the West).</a:t>
            </a:r>
          </a:p>
          <a:p>
            <a:pPr marL="0" indent="0">
              <a:buNone/>
            </a:pPr>
            <a:endParaRPr lang="en-US" dirty="0"/>
          </a:p>
        </p:txBody>
      </p:sp>
    </p:spTree>
    <p:extLst>
      <p:ext uri="{BB962C8B-B14F-4D97-AF65-F5344CB8AC3E}">
        <p14:creationId xmlns:p14="http://schemas.microsoft.com/office/powerpoint/2010/main" val="2329791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1</a:t>
            </a:r>
            <a:r>
              <a:rPr lang="en-US" sz="3200" baseline="30000" dirty="0"/>
              <a:t>st</a:t>
            </a:r>
            <a:r>
              <a:rPr lang="en-US" sz="3200" dirty="0"/>
              <a:t> IR – 1760-1840. Railroads and the steam engine ushered in mechanical production, e.g. the “dark and satanic mills” of Jerusalem. </a:t>
            </a:r>
          </a:p>
          <a:p>
            <a:r>
              <a:rPr lang="en-US" sz="3200" dirty="0"/>
              <a:t>2</a:t>
            </a:r>
            <a:r>
              <a:rPr lang="en-US" sz="3200" baseline="30000" dirty="0"/>
              <a:t>nd</a:t>
            </a:r>
            <a:r>
              <a:rPr lang="en-US" sz="3200" dirty="0"/>
              <a:t> IR – late 19</a:t>
            </a:r>
            <a:r>
              <a:rPr lang="en-US" sz="3200" baseline="30000" dirty="0"/>
              <a:t>th</a:t>
            </a:r>
            <a:r>
              <a:rPr lang="en-US" sz="3200" dirty="0"/>
              <a:t> century – early 20</a:t>
            </a:r>
            <a:r>
              <a:rPr lang="en-US" sz="3200" baseline="30000" dirty="0"/>
              <a:t>th</a:t>
            </a:r>
            <a:r>
              <a:rPr lang="en-US" sz="3200" dirty="0"/>
              <a:t> century. Electricity and the assembly line ushered in mass production, e.g. Ford Motor Corp. </a:t>
            </a:r>
          </a:p>
          <a:p>
            <a:r>
              <a:rPr lang="en-US" sz="3200" dirty="0"/>
              <a:t>3</a:t>
            </a:r>
            <a:r>
              <a:rPr lang="en-US" sz="3200" baseline="30000" dirty="0"/>
              <a:t>rd</a:t>
            </a:r>
            <a:r>
              <a:rPr lang="en-US" sz="3200" dirty="0"/>
              <a:t> IR – 1960s – early 2000s. Computers, semi-conductors, personal computing and the internet ushered in the digital era.  </a:t>
            </a:r>
          </a:p>
          <a:p>
            <a:r>
              <a:rPr lang="en-US" sz="3200" dirty="0"/>
              <a:t>4</a:t>
            </a:r>
            <a:r>
              <a:rPr lang="en-US" sz="3200" baseline="30000" dirty="0"/>
              <a:t>th</a:t>
            </a:r>
            <a:r>
              <a:rPr lang="en-US" sz="3200" dirty="0"/>
              <a:t> IR – 2020s onwards. Integrated IT systems, smart and 3D manufacturing are ushering in global integration at all levels, economically, politically and sociologically. </a:t>
            </a:r>
          </a:p>
        </p:txBody>
      </p:sp>
    </p:spTree>
    <p:extLst>
      <p:ext uri="{BB962C8B-B14F-4D97-AF65-F5344CB8AC3E}">
        <p14:creationId xmlns:p14="http://schemas.microsoft.com/office/powerpoint/2010/main" val="77788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Key breakthroughs include:</a:t>
            </a:r>
          </a:p>
          <a:p>
            <a:r>
              <a:rPr lang="en-US" sz="3200" dirty="0"/>
              <a:t>Autonomous vehicles.</a:t>
            </a:r>
          </a:p>
          <a:p>
            <a:r>
              <a:rPr lang="en-US" sz="3200" dirty="0"/>
              <a:t>3D printing.</a:t>
            </a:r>
          </a:p>
          <a:p>
            <a:r>
              <a:rPr lang="en-US" sz="3200" dirty="0"/>
              <a:t>Advanced robotics.</a:t>
            </a:r>
          </a:p>
          <a:p>
            <a:r>
              <a:rPr lang="en-US" sz="3200" dirty="0"/>
              <a:t>New materials, e.g. graphene, PHTs (recyclable thermosetting polymers). </a:t>
            </a:r>
          </a:p>
          <a:p>
            <a:r>
              <a:rPr lang="en-US" sz="3200" dirty="0"/>
              <a:t>Interconnected IT.</a:t>
            </a:r>
          </a:p>
          <a:p>
            <a:r>
              <a:rPr lang="en-US" sz="3200" dirty="0"/>
              <a:t>Blockchain. </a:t>
            </a:r>
          </a:p>
          <a:p>
            <a:r>
              <a:rPr lang="en-US" sz="3200" dirty="0"/>
              <a:t>Gene editing (CRISPR / Cas9) method of gene editing and therapy.</a:t>
            </a:r>
          </a:p>
          <a:p>
            <a:r>
              <a:rPr lang="en-US" sz="3200" dirty="0"/>
              <a:t>Artificial Intelligence (AI).</a:t>
            </a:r>
          </a:p>
        </p:txBody>
      </p:sp>
    </p:spTree>
    <p:extLst>
      <p:ext uri="{BB962C8B-B14F-4D97-AF65-F5344CB8AC3E}">
        <p14:creationId xmlns:p14="http://schemas.microsoft.com/office/powerpoint/2010/main" val="173605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Humans 2.0 / Transhumanism. </a:t>
            </a:r>
          </a:p>
          <a:p>
            <a:r>
              <a:rPr lang="en-US" sz="3200" dirty="0"/>
              <a:t>“Transhumanism is a class of philosophies of life that seek the continuation and acceleration of the evolution of intelligent life beyond its currently human form and human limitations by means of science and technology, guided by life-promoting principles and values” (Max Moore, 1990).</a:t>
            </a:r>
          </a:p>
        </p:txBody>
      </p:sp>
    </p:spTree>
    <p:extLst>
      <p:ext uri="{BB962C8B-B14F-4D97-AF65-F5344CB8AC3E}">
        <p14:creationId xmlns:p14="http://schemas.microsoft.com/office/powerpoint/2010/main" val="1736908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human species is at a relatively early stage of evolutionary development, and has great potential for further evolution, particularly by combining human biology with AI, which in and of itself represents an existential threat to humanity unless humanity partners with AI. </a:t>
            </a:r>
          </a:p>
          <a:p>
            <a:r>
              <a:rPr lang="en-US" sz="3200" dirty="0"/>
              <a:t>Transhumanism is the conscious merging of biological humans with AI / robotic technology.  </a:t>
            </a:r>
          </a:p>
        </p:txBody>
      </p:sp>
    </p:spTree>
    <p:extLst>
      <p:ext uri="{BB962C8B-B14F-4D97-AF65-F5344CB8AC3E}">
        <p14:creationId xmlns:p14="http://schemas.microsoft.com/office/powerpoint/2010/main" val="3140566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err="1"/>
              <a:t>Neuralink</a:t>
            </a:r>
            <a:r>
              <a:rPr lang="en-US" sz="3200" dirty="0"/>
              <a:t> develops implantable brain-machine interfaces (co-founded by Elon Musk in 2016).</a:t>
            </a:r>
            <a:endParaRPr lang="en-US" sz="4400" dirty="0"/>
          </a:p>
          <a:p>
            <a:r>
              <a:rPr lang="en-US" sz="3200" dirty="0"/>
              <a:t>Musk seeks to treat serious brain diseases and disabilities such as deafness and blindness in the short-term, with the eventual goal of achieving human enhancement / transhumanism through the symbiosis of the human brain with AI. </a:t>
            </a:r>
          </a:p>
        </p:txBody>
      </p:sp>
    </p:spTree>
    <p:extLst>
      <p:ext uri="{BB962C8B-B14F-4D97-AF65-F5344CB8AC3E}">
        <p14:creationId xmlns:p14="http://schemas.microsoft.com/office/powerpoint/2010/main" val="2243345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Experimentation has been ongoing on rats and monkeys, with human experimentation due to begin in 2022-2023. </a:t>
            </a:r>
          </a:p>
          <a:p>
            <a:r>
              <a:rPr lang="en-US" sz="3200" dirty="0"/>
              <a:t>Humans will be connected to the internet, so their memories, knowledge and thoughts can be downloaded to a server. </a:t>
            </a:r>
          </a:p>
          <a:p>
            <a:r>
              <a:rPr lang="en-US" sz="3200" dirty="0"/>
              <a:t>Combined with gene editing, transhumanism presents profound questions about what it means to be human. </a:t>
            </a:r>
          </a:p>
        </p:txBody>
      </p:sp>
    </p:spTree>
    <p:extLst>
      <p:ext uri="{BB962C8B-B14F-4D97-AF65-F5344CB8AC3E}">
        <p14:creationId xmlns:p14="http://schemas.microsoft.com/office/powerpoint/2010/main" val="3361532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Simultaneous breakthroughs in gene sequencing, nanotechnology, quantum computing all impact us socially, biologically and politically.</a:t>
            </a:r>
          </a:p>
          <a:p>
            <a:r>
              <a:rPr lang="en-US" sz="3200" dirty="0"/>
              <a:t>“I feel that the required levels of leadership and understanding of the changes under way, across all sectors, are low when contrasted with the need to rethink our economic, social and political systems to respond to the 4</a:t>
            </a:r>
            <a:r>
              <a:rPr lang="en-US" sz="3200" baseline="30000" dirty="0"/>
              <a:t>th</a:t>
            </a:r>
            <a:r>
              <a:rPr lang="en-US" sz="3200" dirty="0"/>
              <a:t> IR. As a result, both at the national and global levels, the requisite institutional framework to govern the diffusion of innovation and mitigate the disruption is inadequate at best and, at worst, absent altogether.” (Schwab, 2016).</a:t>
            </a:r>
          </a:p>
        </p:txBody>
      </p:sp>
    </p:spTree>
    <p:extLst>
      <p:ext uri="{BB962C8B-B14F-4D97-AF65-F5344CB8AC3E}">
        <p14:creationId xmlns:p14="http://schemas.microsoft.com/office/powerpoint/2010/main" val="2768127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 – 4</a:t>
            </a:r>
            <a:r>
              <a:rPr lang="en-US" b="1" baseline="30000" dirty="0"/>
              <a:t>th</a:t>
            </a:r>
            <a:r>
              <a:rPr lang="en-US" b="1" dirty="0"/>
              <a:t> Industrial Revolution </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4</a:t>
            </a:r>
            <a:r>
              <a:rPr lang="en-US" sz="3200" baseline="30000" dirty="0"/>
              <a:t>th</a:t>
            </a:r>
            <a:r>
              <a:rPr lang="en-US" sz="3200" dirty="0"/>
              <a:t> IR parallels the Great Reset in requiring / pushing humanity towards a global governance system. </a:t>
            </a:r>
          </a:p>
        </p:txBody>
      </p:sp>
    </p:spTree>
    <p:extLst>
      <p:ext uri="{BB962C8B-B14F-4D97-AF65-F5344CB8AC3E}">
        <p14:creationId xmlns:p14="http://schemas.microsoft.com/office/powerpoint/2010/main" val="4117659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All economies use fiat currencies, with supply controlled via monetary and fiscal policy at a national level. </a:t>
            </a:r>
          </a:p>
          <a:p>
            <a:r>
              <a:rPr lang="en-US" sz="3200" dirty="0"/>
              <a:t>Fiat currencies are rapidly devaluing due to inflation, expansionary “money printing” and economic adjustments such as devaluations designed to improve competitiveness. </a:t>
            </a:r>
          </a:p>
          <a:p>
            <a:r>
              <a:rPr lang="en-US" sz="3200" dirty="0"/>
              <a:t>Inflation destroys the middle class, and concentrates economic power in the hands of the social, economic and political elites. </a:t>
            </a:r>
          </a:p>
          <a:p>
            <a:r>
              <a:rPr lang="en-US" sz="3200" dirty="0"/>
              <a:t> Fiat currencies are unsustainable. </a:t>
            </a:r>
          </a:p>
          <a:p>
            <a:endParaRPr lang="en-US" sz="3200" dirty="0"/>
          </a:p>
        </p:txBody>
      </p:sp>
    </p:spTree>
    <p:extLst>
      <p:ext uri="{BB962C8B-B14F-4D97-AF65-F5344CB8AC3E}">
        <p14:creationId xmlns:p14="http://schemas.microsoft.com/office/powerpoint/2010/main" val="324028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rise of cryptocurrencies, e.g. Bitcoin, Ethereum, Solana, XRP etc.</a:t>
            </a:r>
          </a:p>
          <a:p>
            <a:r>
              <a:rPr lang="en-US" sz="3200" dirty="0"/>
              <a:t>Centralized Finance – controlled by banking institutions, and ultimately by national banks and regulators. Government oversight and control. </a:t>
            </a:r>
          </a:p>
          <a:p>
            <a:r>
              <a:rPr lang="en-US" sz="3200" dirty="0"/>
              <a:t>Decentralized Finance (</a:t>
            </a:r>
            <a:r>
              <a:rPr lang="en-US" sz="3200" dirty="0" err="1"/>
              <a:t>DeFi</a:t>
            </a:r>
            <a:r>
              <a:rPr lang="en-US" sz="3200" dirty="0"/>
              <a:t>) allows for peer-to-peer transactions without the need for a centralized banking clearance system.</a:t>
            </a:r>
          </a:p>
        </p:txBody>
      </p:sp>
    </p:spTree>
    <p:extLst>
      <p:ext uri="{BB962C8B-B14F-4D97-AF65-F5344CB8AC3E}">
        <p14:creationId xmlns:p14="http://schemas.microsoft.com/office/powerpoint/2010/main" val="3157301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Anticipating the death of fiat currencies, western governments are actively developing digital currencies, e.g. </a:t>
            </a:r>
            <a:r>
              <a:rPr lang="en-US" sz="3200" dirty="0" err="1"/>
              <a:t>Britcoin</a:t>
            </a:r>
            <a:r>
              <a:rPr lang="en-US" sz="3200" dirty="0"/>
              <a:t>, or the Digital Dollar.</a:t>
            </a:r>
          </a:p>
          <a:p>
            <a:r>
              <a:rPr lang="en-US" sz="3200" dirty="0"/>
              <a:t>Transactions would be recorded as a transfer of tokens between digital wallets on the blockchain. </a:t>
            </a:r>
          </a:p>
          <a:p>
            <a:pPr marL="0" indent="0">
              <a:buNone/>
            </a:pPr>
            <a:endParaRPr lang="en-US" sz="4400" dirty="0"/>
          </a:p>
        </p:txBody>
      </p:sp>
    </p:spTree>
    <p:extLst>
      <p:ext uri="{BB962C8B-B14F-4D97-AF65-F5344CB8AC3E}">
        <p14:creationId xmlns:p14="http://schemas.microsoft.com/office/powerpoint/2010/main" val="2397568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CBDCs centralize economic power with the central banks and national governments in an unprecedented way. </a:t>
            </a:r>
          </a:p>
          <a:p>
            <a:r>
              <a:rPr lang="en-US" sz="3200" dirty="0"/>
              <a:t>“There could be some socially beneficial outcomes for that, preventing activity which is seen to be socially harmful in some way,” Tom Mutton, Director (Fin-Tech), Bank of England (2022). </a:t>
            </a:r>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1592039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Central banks would inevitably become instruments of government coercion, approving loans and expenditures for socially desirable or politically approved transactions, and freezing the accounts of those who hold “unacceptable views” in any given society. </a:t>
            </a:r>
          </a:p>
          <a:p>
            <a:r>
              <a:rPr lang="en-US" sz="3200" dirty="0"/>
              <a:t>Examples to date include Trudeau freezing the bank accounts and crypto-currencies of donors to the Truckers Convoy, and the CCP’s social credit system in China. </a:t>
            </a:r>
          </a:p>
        </p:txBody>
      </p:sp>
    </p:spTree>
    <p:extLst>
      <p:ext uri="{BB962C8B-B14F-4D97-AF65-F5344CB8AC3E}">
        <p14:creationId xmlns:p14="http://schemas.microsoft.com/office/powerpoint/2010/main" val="746781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World Economic Summit met in Dubai </a:t>
            </a:r>
            <a:r>
              <a:rPr lang="en-US" sz="3200"/>
              <a:t>from 20-29 </a:t>
            </a:r>
            <a:r>
              <a:rPr lang="en-US" sz="3200" dirty="0"/>
              <a:t>March 2022, with over 4,000 participants, representing 190 nations, with politicians, technocrats and the leaders of international organizations.</a:t>
            </a:r>
          </a:p>
          <a:p>
            <a:pPr marL="0" indent="0">
              <a:buNone/>
            </a:pPr>
            <a:endParaRPr lang="en-US" sz="3200" dirty="0"/>
          </a:p>
        </p:txBody>
      </p:sp>
    </p:spTree>
    <p:extLst>
      <p:ext uri="{BB962C8B-B14F-4D97-AF65-F5344CB8AC3E}">
        <p14:creationId xmlns:p14="http://schemas.microsoft.com/office/powerpoint/2010/main" val="371709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“What underpins a world order is always the financial system….we are on the brink of a dramatic change where we are about to…abandon the traditional system of money and accounting and introduce a new one. It means digital….having an almost perfect record of every single transaction that happens in the economy, which will give us far greater clarity over what’s going on. It also raises huge dangers in terms of the balance of power between states and citizens.” Dr. P. </a:t>
            </a:r>
            <a:r>
              <a:rPr lang="en-US" sz="3200" dirty="0" err="1"/>
              <a:t>Malmgreen</a:t>
            </a:r>
            <a:r>
              <a:rPr lang="en-US" sz="3200" dirty="0"/>
              <a:t>, US economic who served as a Special Advisor on economic policy to President George W. Bush.  </a:t>
            </a:r>
          </a:p>
        </p:txBody>
      </p:sp>
    </p:spTree>
    <p:extLst>
      <p:ext uri="{BB962C8B-B14F-4D97-AF65-F5344CB8AC3E}">
        <p14:creationId xmlns:p14="http://schemas.microsoft.com/office/powerpoint/2010/main" val="1428264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To use a CBDC, you will need a digital identity. </a:t>
            </a:r>
          </a:p>
          <a:p>
            <a:r>
              <a:rPr lang="en-US" sz="3200" dirty="0"/>
              <a:t>The end goal of centrally controlled digital currencies explains why western political leaders are not worried by the debasement of the value of their current fiat currencies. </a:t>
            </a:r>
          </a:p>
        </p:txBody>
      </p:sp>
    </p:spTree>
    <p:extLst>
      <p:ext uri="{BB962C8B-B14F-4D97-AF65-F5344CB8AC3E}">
        <p14:creationId xmlns:p14="http://schemas.microsoft.com/office/powerpoint/2010/main" val="3985493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Aadhaar Digital ID system in India has prioritized digital ID as an “economic identity.” </a:t>
            </a:r>
          </a:p>
          <a:p>
            <a:r>
              <a:rPr lang="en-US" sz="3200" dirty="0"/>
              <a:t>The purpose is to establish the “uniqueness” of individuals by using biometric technologies. </a:t>
            </a:r>
          </a:p>
          <a:p>
            <a:r>
              <a:rPr lang="en-US" sz="3200" dirty="0"/>
              <a:t>The Aadhaar system seeks to move individuals from the informal to the formal economy, and “unlocking” their personal behavioral and economic data to be used by government and other entities. </a:t>
            </a:r>
          </a:p>
          <a:p>
            <a:r>
              <a:rPr lang="en-US" sz="3200" dirty="0"/>
              <a:t>The Aadhaar system has been criticized for multiple large-scale human rights violations. </a:t>
            </a:r>
          </a:p>
        </p:txBody>
      </p:sp>
    </p:spTree>
    <p:extLst>
      <p:ext uri="{BB962C8B-B14F-4D97-AF65-F5344CB8AC3E}">
        <p14:creationId xmlns:p14="http://schemas.microsoft.com/office/powerpoint/2010/main" val="1329455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June 2022, the annual meeting of the ID4Africa, a platform where African governments and major corporations meet to develop the digital ID concept in Africa. </a:t>
            </a:r>
          </a:p>
          <a:p>
            <a:r>
              <a:rPr lang="en-US" sz="3200" dirty="0"/>
              <a:t>According to the Executive Chairman, digital ID is no longer about identity and identity protection alone, but….</a:t>
            </a:r>
          </a:p>
          <a:p>
            <a:r>
              <a:rPr lang="en-US" sz="3200" dirty="0"/>
              <a:t>“Enables and interacts with authentication platforms, payments systems, digital signatories, data sharing, KYC (Know Your Customer) systems, consent management and sectoral delivery programs.”</a:t>
            </a:r>
          </a:p>
        </p:txBody>
      </p:sp>
    </p:spTree>
    <p:extLst>
      <p:ext uri="{BB962C8B-B14F-4D97-AF65-F5344CB8AC3E}">
        <p14:creationId xmlns:p14="http://schemas.microsoft.com/office/powerpoint/2010/main" val="522993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In 2014, the World Bank launched the Identification for Development (ID4D) program to solve the lack of identity for much of the Developing World. </a:t>
            </a:r>
          </a:p>
          <a:p>
            <a:r>
              <a:rPr lang="en-US" sz="3200" dirty="0"/>
              <a:t>The World Bank is funding digital ID programs in Mexico and elsewhere ostensibly to provide legal identity to the poor. </a:t>
            </a:r>
          </a:p>
          <a:p>
            <a:r>
              <a:rPr lang="en-US" sz="3200" dirty="0"/>
              <a:t>The ID4D program was funded via a major donation from the Bill and Melinda Gates Foundation, plus western governments and tech corporations. </a:t>
            </a:r>
          </a:p>
        </p:txBody>
      </p:sp>
    </p:spTree>
    <p:extLst>
      <p:ext uri="{BB962C8B-B14F-4D97-AF65-F5344CB8AC3E}">
        <p14:creationId xmlns:p14="http://schemas.microsoft.com/office/powerpoint/2010/main" val="1475062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ID4D program has its roots in the UN’s Sustainable Development </a:t>
            </a:r>
            <a:r>
              <a:rPr lang="en-US" sz="3200" dirty="0" err="1"/>
              <a:t>Develpment</a:t>
            </a:r>
            <a:r>
              <a:rPr lang="en-US" sz="3200" dirty="0"/>
              <a:t> Goals (SDGs) and 2030 Agenda.</a:t>
            </a:r>
          </a:p>
          <a:p>
            <a:r>
              <a:rPr lang="en-US" sz="3200" dirty="0"/>
              <a:t>The SDGs are a collection of 17 interlinked objectives adopted by the UN in 2015 with the ostensible goal of ending poverty, protecting planet, and spreading peace and prosperity to the entire globe by 2030. </a:t>
            </a:r>
          </a:p>
          <a:p>
            <a:r>
              <a:rPr lang="en-US" sz="3200" dirty="0"/>
              <a:t>Combating climate change is an important component of the SDGs.</a:t>
            </a:r>
          </a:p>
        </p:txBody>
      </p:sp>
    </p:spTree>
    <p:extLst>
      <p:ext uri="{BB962C8B-B14F-4D97-AF65-F5344CB8AC3E}">
        <p14:creationId xmlns:p14="http://schemas.microsoft.com/office/powerpoint/2010/main" val="2803496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Digital IDs however enable governments to monitor, control and direct all human activity, e.g. track and trace monitoring. </a:t>
            </a:r>
          </a:p>
          <a:p>
            <a:r>
              <a:rPr lang="en-US" sz="3200" dirty="0"/>
              <a:t>Combined with digital IDs, CBDCs allow ultimate control on a global basis of all transactions for every person on planet earth by a one world government, or a western system of collective governments that can assign value and access to every individual. </a:t>
            </a:r>
          </a:p>
          <a:p>
            <a:r>
              <a:rPr lang="en-US" sz="3200" dirty="0"/>
              <a:t>Access and utilization will be based on your social credit score, e.g. what you believe, who you vote for, what you post on social media, what faith-group you are a part of etc. </a:t>
            </a:r>
          </a:p>
        </p:txBody>
      </p:sp>
    </p:spTree>
    <p:extLst>
      <p:ext uri="{BB962C8B-B14F-4D97-AF65-F5344CB8AC3E}">
        <p14:creationId xmlns:p14="http://schemas.microsoft.com/office/powerpoint/2010/main" val="898672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i="1" dirty="0" err="1"/>
              <a:t>Laudato</a:t>
            </a:r>
            <a:r>
              <a:rPr lang="en-US" sz="3200" i="1" dirty="0"/>
              <a:t> Si (2015) </a:t>
            </a:r>
            <a:r>
              <a:rPr lang="en-US" sz="3200" dirty="0"/>
              <a:t>is a papal encyclical “on care for our common home.”</a:t>
            </a:r>
          </a:p>
          <a:p>
            <a:r>
              <a:rPr lang="en-US" sz="3200" i="1" dirty="0" err="1"/>
              <a:t>Laudato</a:t>
            </a:r>
            <a:r>
              <a:rPr lang="en-US" sz="3200" i="1" dirty="0"/>
              <a:t> Si </a:t>
            </a:r>
            <a:r>
              <a:rPr lang="en-US" sz="3200" dirty="0"/>
              <a:t>is based on St. Francis of Assisi’s 13</a:t>
            </a:r>
            <a:r>
              <a:rPr lang="en-US" sz="3200" baseline="30000" dirty="0"/>
              <a:t>th</a:t>
            </a:r>
            <a:r>
              <a:rPr lang="en-US" sz="3200" dirty="0"/>
              <a:t> Century “Canticles of the Creatures” poem. </a:t>
            </a:r>
          </a:p>
          <a:p>
            <a:r>
              <a:rPr lang="en-US" sz="3200" dirty="0"/>
              <a:t>It praises God for providing “brother sun,” “sister water,” “brother wind,” and “sister Mother Earth.”</a:t>
            </a:r>
          </a:p>
          <a:p>
            <a:pPr marL="0" indent="0">
              <a:buNone/>
            </a:pPr>
            <a:r>
              <a:rPr lang="en-US" sz="3200" dirty="0"/>
              <a:t> </a:t>
            </a:r>
          </a:p>
        </p:txBody>
      </p:sp>
    </p:spTree>
    <p:extLst>
      <p:ext uri="{BB962C8B-B14F-4D97-AF65-F5344CB8AC3E}">
        <p14:creationId xmlns:p14="http://schemas.microsoft.com/office/powerpoint/2010/main" val="2991926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There are 7 Goals of </a:t>
            </a:r>
            <a:r>
              <a:rPr lang="en-US" sz="3200" dirty="0" err="1"/>
              <a:t>Laudato</a:t>
            </a:r>
            <a:r>
              <a:rPr lang="en-US" sz="3200" dirty="0"/>
              <a:t> Si”</a:t>
            </a:r>
          </a:p>
          <a:p>
            <a:r>
              <a:rPr lang="en-US" sz="3200" dirty="0"/>
              <a:t>A response to the cry of the earth.</a:t>
            </a:r>
          </a:p>
          <a:p>
            <a:r>
              <a:rPr lang="en-US" sz="3200" dirty="0"/>
              <a:t>A response to the cry of the poor.</a:t>
            </a:r>
          </a:p>
          <a:p>
            <a:r>
              <a:rPr lang="en-US" sz="3200" dirty="0"/>
              <a:t>Ecological economics.</a:t>
            </a:r>
          </a:p>
          <a:p>
            <a:r>
              <a:rPr lang="en-US" sz="3200" dirty="0"/>
              <a:t>Adoption of simple lifestyles.</a:t>
            </a:r>
          </a:p>
          <a:p>
            <a:r>
              <a:rPr lang="en-US" sz="3200" dirty="0"/>
              <a:t>Ecological education.</a:t>
            </a:r>
          </a:p>
          <a:p>
            <a:r>
              <a:rPr lang="en-US" sz="3200" dirty="0"/>
              <a:t>Ecological education.</a:t>
            </a:r>
          </a:p>
          <a:p>
            <a:r>
              <a:rPr lang="en-US" sz="3200" dirty="0"/>
              <a:t>Community involvement and participatory action. </a:t>
            </a:r>
          </a:p>
          <a:p>
            <a:pPr marL="0" indent="0">
              <a:buNone/>
            </a:pPr>
            <a:r>
              <a:rPr lang="en-US" sz="3200" dirty="0"/>
              <a:t> </a:t>
            </a:r>
          </a:p>
        </p:txBody>
      </p:sp>
    </p:spTree>
    <p:extLst>
      <p:ext uri="{BB962C8B-B14F-4D97-AF65-F5344CB8AC3E}">
        <p14:creationId xmlns:p14="http://schemas.microsoft.com/office/powerpoint/2010/main" val="4252136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Via </a:t>
            </a:r>
            <a:r>
              <a:rPr lang="en-US" sz="3200" i="1" dirty="0" err="1"/>
              <a:t>Laudato</a:t>
            </a:r>
            <a:r>
              <a:rPr lang="en-US" sz="3200" i="1" dirty="0"/>
              <a:t> Si </a:t>
            </a:r>
            <a:r>
              <a:rPr lang="en-US" sz="3200" dirty="0"/>
              <a:t>and the Papal influence at the WEF, there is an increased push for coordinated global action to mitigate the “climate emergency.”</a:t>
            </a:r>
          </a:p>
          <a:p>
            <a:r>
              <a:rPr lang="en-US" sz="3200" dirty="0"/>
              <a:t>Climate lockdowns will coincide with Sunday sacredness.</a:t>
            </a:r>
          </a:p>
          <a:p>
            <a:r>
              <a:rPr lang="en-US" sz="3200" dirty="0"/>
              <a:t>For </a:t>
            </a:r>
            <a:r>
              <a:rPr lang="en-US" sz="3200" i="1" dirty="0" err="1"/>
              <a:t>Laudato</a:t>
            </a:r>
            <a:r>
              <a:rPr lang="en-US" sz="3200" i="1" dirty="0"/>
              <a:t> Si, </a:t>
            </a:r>
            <a:r>
              <a:rPr lang="en-US" sz="3200" dirty="0"/>
              <a:t>Sunday lockdowns encourage participation in the Eucharist. </a:t>
            </a:r>
            <a:r>
              <a:rPr lang="en-US" sz="3200" i="1" dirty="0"/>
              <a:t> </a:t>
            </a:r>
            <a:r>
              <a:rPr lang="en-US" sz="3200" dirty="0"/>
              <a:t> </a:t>
            </a:r>
          </a:p>
          <a:p>
            <a:r>
              <a:rPr lang="en-US" sz="3200" dirty="0"/>
              <a:t>Climate lockdowns to save our common planet home are likely to be imposed due to ecological reasons, but in the eyes of the world they become moral issues almost immediately. </a:t>
            </a:r>
          </a:p>
          <a:p>
            <a:r>
              <a:rPr lang="en-US" sz="3200" dirty="0"/>
              <a:t>Those who refuse climate lockdowns / Sunday rest will be accused of destroying our common planet home. </a:t>
            </a:r>
          </a:p>
          <a:p>
            <a:endParaRPr lang="en-US" sz="3200" dirty="0"/>
          </a:p>
        </p:txBody>
      </p:sp>
    </p:spTree>
    <p:extLst>
      <p:ext uri="{BB962C8B-B14F-4D97-AF65-F5344CB8AC3E}">
        <p14:creationId xmlns:p14="http://schemas.microsoft.com/office/powerpoint/2010/main" val="852171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0"/>
            <a:ext cx="10515600" cy="1325563"/>
          </a:xfrm>
        </p:spPr>
        <p:txBody>
          <a:bodyPr/>
          <a:lstStyle/>
          <a:p>
            <a:pPr algn="ctr"/>
            <a:r>
              <a:rPr lang="en-US" b="1" dirty="0"/>
              <a:t>Mega-Trend III – Digital IDs &amp; Currencies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361281"/>
            <a:ext cx="12192000" cy="5496720"/>
          </a:xfrm>
        </p:spPr>
        <p:txBody>
          <a:bodyPr>
            <a:normAutofit/>
          </a:bodyPr>
          <a:lstStyle/>
          <a:p>
            <a:r>
              <a:rPr lang="en-US" sz="3200" dirty="0"/>
              <a:t>The loss of financial and civic freedoms via digital IDs and CBDCs will inevitably lead to the elimination of civil liberties and religious liberty. </a:t>
            </a:r>
          </a:p>
          <a:p>
            <a:r>
              <a:rPr lang="en-US" sz="3200" dirty="0"/>
              <a:t>The prophetic scenario of Revelation 13 with global exclusion from buying and selling for those who stand for Liberty of Conscience and worship God on the Sabbath according to their conscience will be technically feasible….in a few short years from now. </a:t>
            </a:r>
          </a:p>
        </p:txBody>
      </p:sp>
    </p:spTree>
    <p:extLst>
      <p:ext uri="{BB962C8B-B14F-4D97-AF65-F5344CB8AC3E}">
        <p14:creationId xmlns:p14="http://schemas.microsoft.com/office/powerpoint/2010/main" val="47975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Mega-Trend I – the Great Reset.</a:t>
            </a:r>
          </a:p>
          <a:p>
            <a:r>
              <a:rPr lang="en-US" sz="3200" dirty="0"/>
              <a:t>Mega-Trend II – the 4</a:t>
            </a:r>
            <a:r>
              <a:rPr lang="en-US" sz="3200" baseline="30000" dirty="0"/>
              <a:t>th</a:t>
            </a:r>
            <a:r>
              <a:rPr lang="en-US" sz="3200" dirty="0"/>
              <a:t> IR. </a:t>
            </a:r>
          </a:p>
          <a:p>
            <a:r>
              <a:rPr lang="en-US" sz="3200" dirty="0"/>
              <a:t>Mega-Trend III – Digital IDs &amp; Currencies.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43686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Position your life so the corrupt powers of this world have as few pressure points on you as possible.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71936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Position your life so the corrupt powers of this world have as few pressure points on you as possible. </a:t>
            </a:r>
          </a:p>
          <a:p>
            <a:r>
              <a:rPr lang="en-US" sz="3200" dirty="0"/>
              <a:t>Prepare yourselves spiritually, financially and emotionally.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725983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Position your life so the corrupt powers of this world have as few pressure points on you as possible. </a:t>
            </a:r>
          </a:p>
          <a:p>
            <a:r>
              <a:rPr lang="en-US" sz="3200" dirty="0"/>
              <a:t>Prepare yourselves spiritually, financially and emotionally. </a:t>
            </a:r>
          </a:p>
          <a:p>
            <a:r>
              <a:rPr lang="en-US" sz="3200" dirty="0"/>
              <a:t>Invest in Gospel work while you have the freedom to do so. </a:t>
            </a:r>
          </a:p>
          <a:p>
            <a:endParaRPr lang="en-US" dirty="0"/>
          </a:p>
          <a:p>
            <a:pPr marL="0" indent="0">
              <a:buNone/>
            </a:pPr>
            <a:endParaRPr lang="en-US" dirty="0"/>
          </a:p>
        </p:txBody>
      </p:sp>
    </p:spTree>
    <p:extLst>
      <p:ext uri="{BB962C8B-B14F-4D97-AF65-F5344CB8AC3E}">
        <p14:creationId xmlns:p14="http://schemas.microsoft.com/office/powerpoint/2010/main" val="4055370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Position your life so the corrupt powers of this world have as few pressure points on you as possible. </a:t>
            </a:r>
          </a:p>
          <a:p>
            <a:r>
              <a:rPr lang="en-US" sz="3200" dirty="0"/>
              <a:t>Prepare yourselves spiritually, financially and emotionally. </a:t>
            </a:r>
          </a:p>
          <a:p>
            <a:r>
              <a:rPr lang="en-US" sz="3200" dirty="0"/>
              <a:t>Invest in Gospel work while you have the freedom to do so. </a:t>
            </a:r>
          </a:p>
          <a:p>
            <a:r>
              <a:rPr lang="en-US" sz="3200" dirty="0"/>
              <a:t>Build relationships of absolute trust with your local brothers and sisters. </a:t>
            </a:r>
          </a:p>
          <a:p>
            <a:pPr marL="0" indent="0">
              <a:buNone/>
            </a:pPr>
            <a:endParaRPr lang="en-US" sz="3200" dirty="0"/>
          </a:p>
          <a:p>
            <a:endParaRPr lang="en-US" dirty="0"/>
          </a:p>
          <a:p>
            <a:pPr marL="0" indent="0">
              <a:buNone/>
            </a:pPr>
            <a:endParaRPr lang="en-US" dirty="0"/>
          </a:p>
        </p:txBody>
      </p:sp>
    </p:spTree>
    <p:extLst>
      <p:ext uri="{BB962C8B-B14F-4D97-AF65-F5344CB8AC3E}">
        <p14:creationId xmlns:p14="http://schemas.microsoft.com/office/powerpoint/2010/main" val="1088502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lstStyle/>
          <a:p>
            <a:r>
              <a:rPr lang="en-US" sz="3200" dirty="0"/>
              <a:t>Position your life so the corrupt powers of this world have as few pressure points on you as possible. </a:t>
            </a:r>
          </a:p>
          <a:p>
            <a:r>
              <a:rPr lang="en-US" sz="3200" dirty="0"/>
              <a:t>Prepare yourselves spiritually, financially and emotionally. </a:t>
            </a:r>
          </a:p>
          <a:p>
            <a:r>
              <a:rPr lang="en-US" sz="3200" dirty="0"/>
              <a:t>Invest in Gospel work while you have the freedom to do so. </a:t>
            </a:r>
          </a:p>
          <a:p>
            <a:r>
              <a:rPr lang="en-US" sz="3200" dirty="0"/>
              <a:t>Build relationships of absolute trust with your local brothers and sisters. </a:t>
            </a:r>
          </a:p>
          <a:p>
            <a:r>
              <a:rPr lang="en-US" sz="3200" dirty="0"/>
              <a:t>Choose hope and faith every morning. </a:t>
            </a:r>
          </a:p>
          <a:p>
            <a:pPr marL="0" indent="0">
              <a:buNone/>
            </a:pPr>
            <a:endParaRPr lang="en-US" sz="3200" dirty="0"/>
          </a:p>
          <a:p>
            <a:endParaRPr lang="en-US" dirty="0"/>
          </a:p>
          <a:p>
            <a:pPr marL="0" indent="0">
              <a:buNone/>
            </a:pPr>
            <a:endParaRPr lang="en-US" dirty="0"/>
          </a:p>
        </p:txBody>
      </p:sp>
    </p:spTree>
    <p:extLst>
      <p:ext uri="{BB962C8B-B14F-4D97-AF65-F5344CB8AC3E}">
        <p14:creationId xmlns:p14="http://schemas.microsoft.com/office/powerpoint/2010/main" val="2110881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DC3-C3B8-3B57-F17B-2EE14C0F90C6}"/>
              </a:ext>
            </a:extLst>
          </p:cNvPr>
          <p:cNvSpPr>
            <a:spLocks noGrp="1"/>
          </p:cNvSpPr>
          <p:nvPr>
            <p:ph type="title"/>
          </p:nvPr>
        </p:nvSpPr>
        <p:spPr>
          <a:xfrm>
            <a:off x="838200" y="18255"/>
            <a:ext cx="10515600" cy="1325563"/>
          </a:xfrm>
        </p:spPr>
        <p:txBody>
          <a:bodyPr/>
          <a:lstStyle/>
          <a:p>
            <a:pPr algn="ctr"/>
            <a:r>
              <a:rPr lang="en-US" b="1" dirty="0"/>
              <a:t>Conclusions</a:t>
            </a:r>
          </a:p>
        </p:txBody>
      </p:sp>
      <p:sp>
        <p:nvSpPr>
          <p:cNvPr id="3" name="Content Placeholder 2">
            <a:extLst>
              <a:ext uri="{FF2B5EF4-FFF2-40B4-BE49-F238E27FC236}">
                <a16:creationId xmlns:a16="http://schemas.microsoft.com/office/drawing/2014/main" id="{2A7D1424-184B-0F9D-2105-54AE06B6FC2E}"/>
              </a:ext>
            </a:extLst>
          </p:cNvPr>
          <p:cNvSpPr>
            <a:spLocks noGrp="1"/>
          </p:cNvSpPr>
          <p:nvPr>
            <p:ph idx="1"/>
          </p:nvPr>
        </p:nvSpPr>
        <p:spPr>
          <a:xfrm>
            <a:off x="0" y="1253331"/>
            <a:ext cx="12192000" cy="5586414"/>
          </a:xfrm>
        </p:spPr>
        <p:txBody>
          <a:bodyPr>
            <a:normAutofit/>
          </a:bodyPr>
          <a:lstStyle/>
          <a:p>
            <a:pPr marL="0" indent="0" algn="ctr">
              <a:buNone/>
            </a:pPr>
            <a:r>
              <a:rPr lang="en-US" sz="3200" i="0" u="none" strike="noStrike" baseline="0" dirty="0">
                <a:latin typeface="Times New Roman" panose="02020603050405020304" pitchFamily="18" charset="0"/>
              </a:rPr>
              <a:t>“Keep your lives free from the love of money, </a:t>
            </a:r>
          </a:p>
          <a:p>
            <a:pPr marL="0" indent="0" algn="ctr">
              <a:buNone/>
            </a:pPr>
            <a:r>
              <a:rPr lang="en-US" sz="3200" i="0" u="none" strike="noStrike" baseline="0" dirty="0">
                <a:latin typeface="Times New Roman" panose="02020603050405020304" pitchFamily="18" charset="0"/>
              </a:rPr>
              <a:t>and be content with what you have; </a:t>
            </a:r>
          </a:p>
          <a:p>
            <a:pPr marL="0" indent="0" algn="ctr">
              <a:buNone/>
            </a:pPr>
            <a:r>
              <a:rPr lang="en-US" sz="3200" i="0" u="none" strike="noStrike" baseline="0" dirty="0">
                <a:latin typeface="Times New Roman" panose="02020603050405020304" pitchFamily="18" charset="0"/>
              </a:rPr>
              <a:t>for he has said, </a:t>
            </a:r>
          </a:p>
          <a:p>
            <a:pPr marL="0" indent="0" algn="ctr">
              <a:buNone/>
            </a:pPr>
            <a:r>
              <a:rPr lang="en-US" sz="3200" i="0" u="none" strike="noStrike" baseline="0" dirty="0">
                <a:latin typeface="Times New Roman" panose="02020603050405020304" pitchFamily="18" charset="0"/>
              </a:rPr>
              <a:t>"I will never leave you or forsake you.“</a:t>
            </a:r>
          </a:p>
          <a:p>
            <a:pPr marL="0" indent="0" algn="ctr">
              <a:buNone/>
            </a:pPr>
            <a:r>
              <a:rPr lang="en-US" sz="3200" i="0" u="none" strike="noStrike" baseline="0" dirty="0">
                <a:latin typeface="Times New Roman" panose="02020603050405020304" pitchFamily="18" charset="0"/>
              </a:rPr>
              <a:t>Hebrews 13:5</a:t>
            </a:r>
            <a:endParaRPr lang="en-US" sz="3200" dirty="0"/>
          </a:p>
        </p:txBody>
      </p:sp>
    </p:spTree>
    <p:extLst>
      <p:ext uri="{BB962C8B-B14F-4D97-AF65-F5344CB8AC3E}">
        <p14:creationId xmlns:p14="http://schemas.microsoft.com/office/powerpoint/2010/main" val="1070016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2484</Words>
  <Application>Microsoft Office PowerPoint</Application>
  <PresentationFormat>Widescreen</PresentationFormat>
  <Paragraphs>156</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Times New Roman</vt:lpstr>
      <vt:lpstr>Office Theme</vt:lpstr>
      <vt:lpstr>Mega-Trends and  Religious Liberty </vt:lpstr>
      <vt:lpstr>Mega-Trend I – The Great Reset </vt:lpstr>
      <vt:lpstr>Mega-Trend I – The Great Reset </vt:lpstr>
      <vt:lpstr>Mega-Trend I – The Great Reset </vt:lpstr>
      <vt:lpstr>Mega-Trend I – The Great Reset </vt:lpstr>
      <vt:lpstr>Mega-Trend I – The Great Reset </vt:lpstr>
      <vt:lpstr>Mega-Trend II – 4th Industrial Revolution </vt:lpstr>
      <vt:lpstr>Mega-Trend II – 4th Industrial Revolution </vt:lpstr>
      <vt:lpstr>Mega-Trend II – 4th Industrial Revolution </vt:lpstr>
      <vt:lpstr>Mega-Trend II – 4th Industrial Revolution </vt:lpstr>
      <vt:lpstr>Mega-Trend II – 4th Industrial Revolution </vt:lpstr>
      <vt:lpstr>Mega-Trend II – 4th Industrial Revolution </vt:lpstr>
      <vt:lpstr>Mega-Trend II – 4th Industrial Revolution </vt:lpstr>
      <vt:lpstr>Mega-Trend II – 4th Industrial Revolution </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Mega-Trend III – Digital IDs &amp; Currencies</vt:lpstr>
      <vt:lpstr>Conclusions</vt:lpstr>
      <vt:lpstr>Conclusions</vt:lpstr>
      <vt:lpstr>Conclusions</vt:lpstr>
      <vt:lpstr>Conclusions</vt:lpstr>
      <vt:lpstr>Conclusions</vt:lpstr>
      <vt:lpstr>Conclusions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Mega-Trends  and  Religious Liberty  Sabbath 7th May 2022</dc:title>
  <dc:creator>Conrad Vine</dc:creator>
  <cp:lastModifiedBy>DEYSOS</cp:lastModifiedBy>
  <cp:revision>16</cp:revision>
  <cp:lastPrinted>2022-05-04T17:32:04Z</cp:lastPrinted>
  <dcterms:created xsi:type="dcterms:W3CDTF">2022-05-04T13:09:06Z</dcterms:created>
  <dcterms:modified xsi:type="dcterms:W3CDTF">2023-10-10T04:46:02Z</dcterms:modified>
</cp:coreProperties>
</file>